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</p:sldIdLst>
  <p:sldSz cx="9906000" cy="6858000" type="A4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E9062DCC-D88B-4718-B2A0-C4017032A0B4}">
          <p14:sldIdLst>
            <p14:sldId id="256"/>
            <p14:sldId id="257"/>
            <p14:sldId id="258"/>
          </p14:sldIdLst>
        </p14:section>
        <p14:section name="タイトルなしのセクション" id="{96DC6D0C-21FA-4587-A452-3519BB1F4EBC}">
          <p14:sldIdLst>
            <p14:sldId id="259"/>
            <p14:sldId id="260"/>
            <p14:sldId id="261"/>
            <p14:sldId id="262"/>
            <p14:sldId id="263"/>
            <p14:sldId id="264"/>
            <p14:sldId id="265"/>
            <p14:sldId id="267"/>
            <p14:sldId id="26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10" d="100"/>
          <a:sy n="110" d="100"/>
        </p:scale>
        <p:origin x="1362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5AE38-341A-4A96-A177-5307E7BA2E04}" type="datetimeFigureOut">
              <a:rPr kumimoji="1" lang="ja-JP" altLang="en-US" smtClean="0"/>
              <a:t>2022/8/31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DDD8-2D90-44E1-8CCC-55590C22DF0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9570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5AE38-341A-4A96-A177-5307E7BA2E04}" type="datetimeFigureOut">
              <a:rPr kumimoji="1" lang="ja-JP" altLang="en-US" smtClean="0"/>
              <a:t>2022/8/31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DDD8-2D90-44E1-8CCC-55590C22DF0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4787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5AE38-341A-4A96-A177-5307E7BA2E04}" type="datetimeFigureOut">
              <a:rPr kumimoji="1" lang="ja-JP" altLang="en-US" smtClean="0"/>
              <a:t>2022/8/31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DDD8-2D90-44E1-8CCC-55590C22DF0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69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5AE38-341A-4A96-A177-5307E7BA2E04}" type="datetimeFigureOut">
              <a:rPr kumimoji="1" lang="ja-JP" altLang="en-US" smtClean="0"/>
              <a:t>2022/8/31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DDD8-2D90-44E1-8CCC-55590C22DF0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693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5AE38-341A-4A96-A177-5307E7BA2E04}" type="datetimeFigureOut">
              <a:rPr kumimoji="1" lang="ja-JP" altLang="en-US" smtClean="0"/>
              <a:t>2022/8/31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DDD8-2D90-44E1-8CCC-55590C22DF0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8613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5AE38-341A-4A96-A177-5307E7BA2E04}" type="datetimeFigureOut">
              <a:rPr kumimoji="1" lang="ja-JP" altLang="en-US" smtClean="0"/>
              <a:t>2022/8/31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DDD8-2D90-44E1-8CCC-55590C22DF0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8873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5AE38-341A-4A96-A177-5307E7BA2E04}" type="datetimeFigureOut">
              <a:rPr kumimoji="1" lang="ja-JP" altLang="en-US" smtClean="0"/>
              <a:t>2022/8/31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DDD8-2D90-44E1-8CCC-55590C22DF0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4336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5AE38-341A-4A96-A177-5307E7BA2E04}" type="datetimeFigureOut">
              <a:rPr kumimoji="1" lang="ja-JP" altLang="en-US" smtClean="0"/>
              <a:t>2022/8/31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DDD8-2D90-44E1-8CCC-55590C22DF0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5636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5AE38-341A-4A96-A177-5307E7BA2E04}" type="datetimeFigureOut">
              <a:rPr kumimoji="1" lang="ja-JP" altLang="en-US" smtClean="0"/>
              <a:t>2022/8/31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DDD8-2D90-44E1-8CCC-55590C22DF0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9999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5AE38-341A-4A96-A177-5307E7BA2E04}" type="datetimeFigureOut">
              <a:rPr kumimoji="1" lang="ja-JP" altLang="en-US" smtClean="0"/>
              <a:t>2022/8/31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DDD8-2D90-44E1-8CCC-55590C22DF0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2120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5AE38-341A-4A96-A177-5307E7BA2E04}" type="datetimeFigureOut">
              <a:rPr kumimoji="1" lang="ja-JP" altLang="en-US" smtClean="0"/>
              <a:t>2022/8/31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DDD8-2D90-44E1-8CCC-55590C22DF0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7868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65AE38-341A-4A96-A177-5307E7BA2E04}" type="datetimeFigureOut">
              <a:rPr kumimoji="1" lang="ja-JP" altLang="en-US" smtClean="0"/>
              <a:t>2022/8/31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5DDD8-2D90-44E1-8CCC-55590C22DF0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9154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87339" y="1415215"/>
            <a:ext cx="8807867" cy="1693854"/>
          </a:xfrm>
        </p:spPr>
        <p:txBody>
          <a:bodyPr>
            <a:normAutofit/>
          </a:bodyPr>
          <a:lstStyle/>
          <a:p>
            <a:r>
              <a:rPr lang="ja-JP" altLang="en-US" sz="4225" b="1" dirty="0"/>
              <a:t>富里市スポーツ施設予約システム</a:t>
            </a:r>
            <a:r>
              <a:rPr lang="en-US" altLang="ja-JP" sz="3900" b="1" dirty="0"/>
              <a:t/>
            </a:r>
            <a:br>
              <a:rPr lang="en-US" altLang="ja-JP" sz="3900" b="1" dirty="0"/>
            </a:br>
            <a:r>
              <a:rPr lang="ja-JP" altLang="en-US" sz="4388" b="1" dirty="0"/>
              <a:t>新規登録マニュアル</a:t>
            </a:r>
            <a:endParaRPr lang="ja-JP" altLang="en-US" sz="3900" b="1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737" y="3194385"/>
            <a:ext cx="3915893" cy="279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75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7067" y="139619"/>
            <a:ext cx="9442376" cy="1062591"/>
          </a:xfrm>
        </p:spPr>
        <p:txBody>
          <a:bodyPr>
            <a:normAutofit/>
          </a:bodyPr>
          <a:lstStyle/>
          <a:p>
            <a:r>
              <a:rPr lang="ja-JP" altLang="en-US" sz="2600" dirty="0"/>
              <a:t>⑦ご本人様確認後、登録完了のメール及び通知書を確認し、</a:t>
            </a:r>
            <a:r>
              <a:rPr lang="en-US" altLang="ja-JP" sz="2600" dirty="0"/>
              <a:t/>
            </a:r>
            <a:br>
              <a:rPr lang="en-US" altLang="ja-JP" sz="2600" dirty="0"/>
            </a:br>
            <a:r>
              <a:rPr lang="ja-JP" altLang="en-US" sz="2600" dirty="0"/>
              <a:t>　「利用者</a:t>
            </a:r>
            <a:r>
              <a:rPr lang="en-US" altLang="ja-JP" sz="2600" dirty="0"/>
              <a:t>ID</a:t>
            </a:r>
            <a:r>
              <a:rPr lang="ja-JP" altLang="en-US" sz="2600" dirty="0"/>
              <a:t>」と「仮パスワード」でシステムにログイン。</a:t>
            </a:r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48" y="1371600"/>
            <a:ext cx="4499407" cy="4484909"/>
          </a:xfr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808" y="1271847"/>
            <a:ext cx="4031521" cy="4904509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7098754" y="3301519"/>
            <a:ext cx="952937" cy="2423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975" b="1" dirty="0">
                <a:latin typeface="+mn-ea"/>
              </a:rPr>
              <a:t>利用者</a:t>
            </a:r>
            <a:r>
              <a:rPr lang="en-US" altLang="ja-JP" sz="975" b="1" dirty="0">
                <a:latin typeface="+mn-ea"/>
              </a:rPr>
              <a:t>ID</a:t>
            </a:r>
            <a:endParaRPr lang="ja-JP" altLang="en-US" sz="975" b="1" dirty="0">
              <a:latin typeface="+mn-ea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7072782" y="3621449"/>
            <a:ext cx="1004751" cy="2423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975" b="1" dirty="0">
                <a:latin typeface="+mn-ea"/>
              </a:rPr>
              <a:t>仮パスワード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457200" y="4191000"/>
            <a:ext cx="2838450" cy="14605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520700" y="5257800"/>
            <a:ext cx="3009900" cy="31115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5530850" y="5454650"/>
            <a:ext cx="1847850" cy="12065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14529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632" y="228568"/>
            <a:ext cx="8543925" cy="945124"/>
          </a:xfrm>
        </p:spPr>
        <p:txBody>
          <a:bodyPr>
            <a:normAutofit/>
          </a:bodyPr>
          <a:lstStyle/>
          <a:p>
            <a:r>
              <a:rPr lang="ja-JP" altLang="en-US" sz="2600" dirty="0"/>
              <a:t>「利用者</a:t>
            </a:r>
            <a:r>
              <a:rPr lang="en-US" altLang="ja-JP" sz="2600" dirty="0"/>
              <a:t>ID</a:t>
            </a:r>
            <a:r>
              <a:rPr lang="ja-JP" altLang="en-US" sz="2600" dirty="0"/>
              <a:t>」と「仮パスワード」を入力し、</a:t>
            </a:r>
            <a:r>
              <a:rPr lang="en-US" altLang="ja-JP" sz="2600" dirty="0"/>
              <a:t/>
            </a:r>
            <a:br>
              <a:rPr lang="en-US" altLang="ja-JP" sz="2600" dirty="0"/>
            </a:br>
            <a:r>
              <a:rPr lang="ja-JP" altLang="en-US" sz="2600" dirty="0"/>
              <a:t>「ログイン」ボタン</a:t>
            </a:r>
            <a:r>
              <a:rPr lang="ja-JP" altLang="en-US" sz="2600" dirty="0" smtClean="0"/>
              <a:t>を</a:t>
            </a:r>
            <a:r>
              <a:rPr lang="ja-JP" altLang="en-US" sz="2600" dirty="0"/>
              <a:t>押</a:t>
            </a:r>
            <a:r>
              <a:rPr lang="ja-JP" altLang="en-US" sz="2600" dirty="0" smtClean="0"/>
              <a:t>す。</a:t>
            </a:r>
            <a:endParaRPr lang="ja-JP" altLang="en-US" sz="2600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78" y="1280160"/>
            <a:ext cx="8272635" cy="5070764"/>
          </a:xfrm>
        </p:spPr>
      </p:pic>
      <p:sp>
        <p:nvSpPr>
          <p:cNvPr id="8" name="下矢印 7"/>
          <p:cNvSpPr/>
          <p:nvPr/>
        </p:nvSpPr>
        <p:spPr>
          <a:xfrm rot="12504738">
            <a:off x="8079570" y="1562068"/>
            <a:ext cx="340649" cy="64687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463"/>
          </a:p>
        </p:txBody>
      </p:sp>
      <p:sp>
        <p:nvSpPr>
          <p:cNvPr id="9" name="下矢印 8"/>
          <p:cNvSpPr/>
          <p:nvPr/>
        </p:nvSpPr>
        <p:spPr>
          <a:xfrm rot="5151234">
            <a:off x="6611224" y="4066165"/>
            <a:ext cx="370797" cy="77095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463"/>
          </a:p>
        </p:txBody>
      </p:sp>
    </p:spTree>
    <p:extLst>
      <p:ext uri="{BB962C8B-B14F-4D97-AF65-F5344CB8AC3E}">
        <p14:creationId xmlns:p14="http://schemas.microsoft.com/office/powerpoint/2010/main" val="1925066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4743" y="175871"/>
            <a:ext cx="8543925" cy="1425285"/>
          </a:xfrm>
        </p:spPr>
        <p:txBody>
          <a:bodyPr>
            <a:normAutofit fontScale="90000"/>
          </a:bodyPr>
          <a:lstStyle/>
          <a:p>
            <a:r>
              <a:rPr lang="ja-JP" altLang="en-US" sz="2600" dirty="0"/>
              <a:t>付与されたパスワードは、仮パスワードです。</a:t>
            </a:r>
            <a:r>
              <a:rPr lang="en-US" altLang="ja-JP" sz="2600" dirty="0"/>
              <a:t/>
            </a:r>
            <a:br>
              <a:rPr lang="en-US" altLang="ja-JP" sz="2600" dirty="0"/>
            </a:br>
            <a:r>
              <a:rPr lang="ja-JP" altLang="en-US" sz="2600" dirty="0"/>
              <a:t>新しく設定したいパスワードを入力し、「変更」ボタンを押してください。</a:t>
            </a:r>
            <a:r>
              <a:rPr lang="en-US" altLang="ja-JP" sz="2600" dirty="0"/>
              <a:t/>
            </a:r>
            <a:br>
              <a:rPr lang="en-US" altLang="ja-JP" sz="2600" dirty="0"/>
            </a:br>
            <a:r>
              <a:rPr lang="ja-JP" altLang="en-US" sz="2600" dirty="0"/>
              <a:t>以上で、利用者登録の手続きは終了です。</a:t>
            </a:r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3454"/>
          <a:stretch/>
        </p:blipFill>
        <p:spPr>
          <a:xfrm>
            <a:off x="882254" y="1526342"/>
            <a:ext cx="8048905" cy="4068124"/>
          </a:xfrm>
        </p:spPr>
      </p:pic>
      <p:sp>
        <p:nvSpPr>
          <p:cNvPr id="5" name="下矢印 4"/>
          <p:cNvSpPr/>
          <p:nvPr/>
        </p:nvSpPr>
        <p:spPr>
          <a:xfrm rot="18497151">
            <a:off x="4549083" y="4395314"/>
            <a:ext cx="360553" cy="70941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463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82254" y="5594466"/>
            <a:ext cx="8486190" cy="99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950" b="1" dirty="0"/>
              <a:t>※</a:t>
            </a:r>
            <a:r>
              <a:rPr lang="ja-JP" altLang="en-US" sz="1950" b="1" dirty="0"/>
              <a:t>設定したパスワードは、メモをするなど大切に保管してください</a:t>
            </a:r>
            <a:r>
              <a:rPr lang="ja-JP" altLang="en-US" sz="1950" b="1" dirty="0" smtClean="0"/>
              <a:t>。</a:t>
            </a:r>
            <a:endParaRPr lang="en-US" altLang="ja-JP" sz="1950" b="1" dirty="0" smtClean="0"/>
          </a:p>
          <a:p>
            <a:r>
              <a:rPr lang="ja-JP" altLang="en-US" sz="1950" b="1" dirty="0"/>
              <a:t>　</a:t>
            </a:r>
            <a:r>
              <a:rPr lang="ja-JP" altLang="en-US" sz="1950" b="1" dirty="0" smtClean="0"/>
              <a:t>忘れた場合は、ログイン画面の「パスワードを忘れた場合」ボタンをクリックし、再度設定してください。</a:t>
            </a:r>
            <a:endParaRPr lang="ja-JP" altLang="en-US" sz="1950" b="1" dirty="0"/>
          </a:p>
        </p:txBody>
      </p:sp>
    </p:spTree>
    <p:extLst>
      <p:ext uri="{BB962C8B-B14F-4D97-AF65-F5344CB8AC3E}">
        <p14:creationId xmlns:p14="http://schemas.microsoft.com/office/powerpoint/2010/main" val="3720441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6602" y="233678"/>
            <a:ext cx="8543925" cy="662417"/>
          </a:xfrm>
        </p:spPr>
        <p:txBody>
          <a:bodyPr>
            <a:normAutofit/>
          </a:bodyPr>
          <a:lstStyle/>
          <a:p>
            <a:r>
              <a:rPr lang="ja-JP" altLang="en-US" sz="2600" dirty="0"/>
              <a:t>①画面右上の「利用登録」ボタンを押す。</a:t>
            </a:r>
          </a:p>
        </p:txBody>
      </p:sp>
      <p:pic>
        <p:nvPicPr>
          <p:cNvPr id="6" name="コンテンツ プレースホルダー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62" y="896095"/>
            <a:ext cx="8961347" cy="5188822"/>
          </a:xfrm>
        </p:spPr>
      </p:pic>
      <p:sp>
        <p:nvSpPr>
          <p:cNvPr id="5" name="下矢印 4"/>
          <p:cNvSpPr/>
          <p:nvPr/>
        </p:nvSpPr>
        <p:spPr>
          <a:xfrm rot="13081514">
            <a:off x="6760107" y="1218983"/>
            <a:ext cx="406185" cy="81206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463"/>
          </a:p>
        </p:txBody>
      </p:sp>
    </p:spTree>
    <p:extLst>
      <p:ext uri="{BB962C8B-B14F-4D97-AF65-F5344CB8AC3E}">
        <p14:creationId xmlns:p14="http://schemas.microsoft.com/office/powerpoint/2010/main" val="14842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84157" y="187595"/>
            <a:ext cx="8466174" cy="1077020"/>
          </a:xfrm>
        </p:spPr>
        <p:txBody>
          <a:bodyPr>
            <a:normAutofit fontScale="90000"/>
          </a:bodyPr>
          <a:lstStyle/>
          <a:p>
            <a:r>
              <a:rPr lang="ja-JP" altLang="en-US" sz="2925" dirty="0"/>
              <a:t>②利用規約を確認し、同意できる場合は「同意する」、</a:t>
            </a:r>
            <a:r>
              <a:rPr lang="en-US" altLang="ja-JP" sz="2925" dirty="0"/>
              <a:t/>
            </a:r>
            <a:br>
              <a:rPr lang="en-US" altLang="ja-JP" sz="2925" dirty="0"/>
            </a:br>
            <a:r>
              <a:rPr lang="ja-JP" altLang="en-US" sz="2925" dirty="0"/>
              <a:t>　同意できない場合は、「同意しない」ボタンを押す。</a:t>
            </a:r>
            <a:r>
              <a:rPr lang="en-US" altLang="ja-JP" sz="2925" dirty="0"/>
              <a:t/>
            </a:r>
            <a:br>
              <a:rPr lang="en-US" altLang="ja-JP" sz="2925" dirty="0"/>
            </a:br>
            <a:r>
              <a:rPr lang="ja-JP" altLang="en-US" sz="2275" dirty="0"/>
              <a:t>　</a:t>
            </a:r>
            <a:r>
              <a:rPr lang="en-US" altLang="ja-JP" sz="1788" dirty="0"/>
              <a:t>※</a:t>
            </a:r>
            <a:r>
              <a:rPr lang="ja-JP" altLang="en-US" sz="1788" dirty="0"/>
              <a:t>同意しない場合は、利用登録はできません。</a:t>
            </a:r>
            <a:endParaRPr lang="ja-JP" altLang="en-US" sz="2519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38"/>
          <a:stretch/>
        </p:blipFill>
        <p:spPr>
          <a:xfrm>
            <a:off x="1006254" y="1404850"/>
            <a:ext cx="8221980" cy="4995949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1006254" y="1657918"/>
            <a:ext cx="7838488" cy="39895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US" altLang="ja-JP" sz="1625" dirty="0"/>
          </a:p>
          <a:p>
            <a:pPr algn="ctr"/>
            <a:endParaRPr lang="en-US" altLang="ja-JP" sz="2800" dirty="0"/>
          </a:p>
          <a:p>
            <a:pPr algn="ctr"/>
            <a:endParaRPr lang="en-US" altLang="ja-JP" sz="6000" dirty="0"/>
          </a:p>
          <a:p>
            <a:pPr algn="ctr"/>
            <a:r>
              <a:rPr lang="ja-JP" altLang="en-US" sz="4875" dirty="0"/>
              <a:t>利用規約</a:t>
            </a:r>
            <a:endParaRPr lang="en-US" altLang="ja-JP" sz="4875" dirty="0"/>
          </a:p>
          <a:p>
            <a:pPr algn="ctr"/>
            <a:endParaRPr lang="en-US" altLang="ja-JP" sz="4400" dirty="0"/>
          </a:p>
          <a:p>
            <a:pPr algn="ctr"/>
            <a:endParaRPr lang="en-US" altLang="ja-JP" sz="4000" dirty="0"/>
          </a:p>
          <a:p>
            <a:pPr algn="ctr"/>
            <a:endParaRPr lang="ja-JP" altLang="en-US" sz="1625" dirty="0"/>
          </a:p>
        </p:txBody>
      </p:sp>
      <p:sp>
        <p:nvSpPr>
          <p:cNvPr id="6" name="下矢印 5"/>
          <p:cNvSpPr/>
          <p:nvPr/>
        </p:nvSpPr>
        <p:spPr>
          <a:xfrm rot="5039392">
            <a:off x="6288329" y="5626165"/>
            <a:ext cx="406185" cy="81206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463"/>
          </a:p>
        </p:txBody>
      </p:sp>
    </p:spTree>
    <p:extLst>
      <p:ext uri="{BB962C8B-B14F-4D97-AF65-F5344CB8AC3E}">
        <p14:creationId xmlns:p14="http://schemas.microsoft.com/office/powerpoint/2010/main" val="131918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19536" y="185738"/>
            <a:ext cx="8543925" cy="1077020"/>
          </a:xfrm>
        </p:spPr>
        <p:txBody>
          <a:bodyPr>
            <a:normAutofit/>
          </a:bodyPr>
          <a:lstStyle/>
          <a:p>
            <a:r>
              <a:rPr lang="ja-JP" altLang="en-US" sz="2925" dirty="0"/>
              <a:t>③必須項目を入力し、「確認」ボタンを押す。</a:t>
            </a:r>
            <a:r>
              <a:rPr lang="en-US" altLang="ja-JP" sz="2925" dirty="0"/>
              <a:t/>
            </a:r>
            <a:br>
              <a:rPr lang="en-US" altLang="ja-JP" sz="2925" dirty="0"/>
            </a:br>
            <a:r>
              <a:rPr lang="ja-JP" altLang="en-US" sz="2925" dirty="0"/>
              <a:t>　</a:t>
            </a:r>
            <a:r>
              <a:rPr lang="ja-JP" altLang="en-US" sz="2925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✔</a:t>
            </a:r>
            <a:r>
              <a:rPr lang="ja-JP" altLang="en-US" sz="2925" dirty="0">
                <a:latin typeface="+mj-ea"/>
              </a:rPr>
              <a:t>が入力必須項目です。</a:t>
            </a:r>
            <a:endParaRPr lang="ja-JP" altLang="en-US" sz="2925" dirty="0">
              <a:solidFill>
                <a:srgbClr val="FF0000"/>
              </a:solidFill>
              <a:latin typeface="+mj-ea"/>
            </a:endParaRPr>
          </a:p>
        </p:txBody>
      </p:sp>
      <p:pic>
        <p:nvPicPr>
          <p:cNvPr id="6" name="コンテンツ プレースホルダー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36" y="1262758"/>
            <a:ext cx="8596993" cy="5196231"/>
          </a:xfrm>
        </p:spPr>
      </p:pic>
      <p:sp>
        <p:nvSpPr>
          <p:cNvPr id="11" name="下矢印 10"/>
          <p:cNvSpPr/>
          <p:nvPr/>
        </p:nvSpPr>
        <p:spPr>
          <a:xfrm rot="4560791">
            <a:off x="6284482" y="5562274"/>
            <a:ext cx="360509" cy="81206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463"/>
          </a:p>
        </p:txBody>
      </p:sp>
    </p:spTree>
    <p:extLst>
      <p:ext uri="{BB962C8B-B14F-4D97-AF65-F5344CB8AC3E}">
        <p14:creationId xmlns:p14="http://schemas.microsoft.com/office/powerpoint/2010/main" val="129109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95021" y="5621918"/>
            <a:ext cx="8626716" cy="630643"/>
          </a:xfrm>
        </p:spPr>
        <p:txBody>
          <a:bodyPr>
            <a:normAutofit fontScale="90000"/>
          </a:bodyPr>
          <a:lstStyle/>
          <a:p>
            <a:pPr algn="ctr"/>
            <a:r>
              <a:rPr lang="ja-JP" altLang="en-US" sz="2925" dirty="0"/>
              <a:t>入力内容に誤りがなければ、「登録」ボタンを押す。</a:t>
            </a:r>
          </a:p>
        </p:txBody>
      </p:sp>
      <p:pic>
        <p:nvPicPr>
          <p:cNvPr id="12" name="コンテンツ プレースホルダー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50" y="365760"/>
            <a:ext cx="8736259" cy="5029200"/>
          </a:xfrm>
        </p:spPr>
      </p:pic>
      <p:sp>
        <p:nvSpPr>
          <p:cNvPr id="9" name="下矢印 8"/>
          <p:cNvSpPr/>
          <p:nvPr/>
        </p:nvSpPr>
        <p:spPr>
          <a:xfrm rot="4479613">
            <a:off x="6727503" y="4502521"/>
            <a:ext cx="344983" cy="81206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463"/>
          </a:p>
        </p:txBody>
      </p:sp>
    </p:spTree>
    <p:extLst>
      <p:ext uri="{BB962C8B-B14F-4D97-AF65-F5344CB8AC3E}">
        <p14:creationId xmlns:p14="http://schemas.microsoft.com/office/powerpoint/2010/main" val="369770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6064" y="185737"/>
            <a:ext cx="8543925" cy="756974"/>
          </a:xfrm>
        </p:spPr>
        <p:txBody>
          <a:bodyPr>
            <a:normAutofit/>
          </a:bodyPr>
          <a:lstStyle/>
          <a:p>
            <a:r>
              <a:rPr lang="ja-JP" altLang="en-US" sz="2925" dirty="0"/>
              <a:t>④下の画面になります。</a:t>
            </a:r>
          </a:p>
        </p:txBody>
      </p:sp>
      <p:pic>
        <p:nvPicPr>
          <p:cNvPr id="9" name="コンテンツ プレースホルダー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06" y="942710"/>
            <a:ext cx="8761614" cy="5050765"/>
          </a:xfrm>
        </p:spPr>
      </p:pic>
      <p:sp>
        <p:nvSpPr>
          <p:cNvPr id="3" name="テキスト ボックス 2"/>
          <p:cNvSpPr txBox="1"/>
          <p:nvPr/>
        </p:nvSpPr>
        <p:spPr>
          <a:xfrm>
            <a:off x="4252504" y="4595140"/>
            <a:ext cx="932064" cy="31745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1463" b="1" dirty="0">
                <a:solidFill>
                  <a:srgbClr val="FF0000"/>
                </a:solidFill>
              </a:rPr>
              <a:t>注意！！</a:t>
            </a:r>
            <a:endParaRPr lang="en-US" altLang="ja-JP" sz="1463" b="1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252504" y="4912600"/>
            <a:ext cx="4586189" cy="600306"/>
          </a:xfrm>
          <a:prstGeom prst="round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1463" b="1" dirty="0"/>
              <a:t>まだ、申込みは完了していません。</a:t>
            </a:r>
            <a:endParaRPr lang="en-US" altLang="ja-JP" sz="1463" b="1" dirty="0"/>
          </a:p>
          <a:p>
            <a:r>
              <a:rPr lang="ja-JP" altLang="en-US" sz="1463" b="1" dirty="0"/>
              <a:t>必ずメールに記載の</a:t>
            </a:r>
            <a:r>
              <a:rPr lang="en-US" altLang="ja-JP" sz="1463" b="1" dirty="0"/>
              <a:t>URL</a:t>
            </a:r>
            <a:r>
              <a:rPr lang="ja-JP" altLang="en-US" sz="1463" b="1" dirty="0"/>
              <a:t>をクリックしてください。</a:t>
            </a:r>
            <a:endParaRPr lang="en-US" altLang="ja-JP" sz="1463" b="1" dirty="0"/>
          </a:p>
        </p:txBody>
      </p:sp>
    </p:spTree>
    <p:extLst>
      <p:ext uri="{BB962C8B-B14F-4D97-AF65-F5344CB8AC3E}">
        <p14:creationId xmlns:p14="http://schemas.microsoft.com/office/powerpoint/2010/main" val="2149449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0567" y="347947"/>
            <a:ext cx="8543925" cy="709695"/>
          </a:xfrm>
        </p:spPr>
        <p:txBody>
          <a:bodyPr>
            <a:normAutofit/>
          </a:bodyPr>
          <a:lstStyle/>
          <a:p>
            <a:r>
              <a:rPr lang="ja-JP" altLang="en-US" sz="2925" dirty="0"/>
              <a:t>⑤</a:t>
            </a:r>
            <a:r>
              <a:rPr lang="ja-JP" altLang="en-US" sz="2925" dirty="0" smtClean="0"/>
              <a:t>メール文内の</a:t>
            </a:r>
            <a:r>
              <a:rPr lang="en-US" altLang="ja-JP" sz="2925" dirty="0" smtClean="0"/>
              <a:t>URL</a:t>
            </a:r>
            <a:r>
              <a:rPr lang="ja-JP" altLang="en-US" sz="2925" dirty="0"/>
              <a:t>を</a:t>
            </a:r>
            <a:r>
              <a:rPr lang="ja-JP" altLang="en-US" sz="2925" dirty="0" smtClean="0"/>
              <a:t>クリック。</a:t>
            </a:r>
            <a:endParaRPr lang="ja-JP" altLang="en-US" sz="2925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29" y="1172094"/>
            <a:ext cx="8894618" cy="5361709"/>
          </a:xfrm>
        </p:spPr>
      </p:pic>
      <p:sp>
        <p:nvSpPr>
          <p:cNvPr id="6" name="下矢印 5"/>
          <p:cNvSpPr/>
          <p:nvPr/>
        </p:nvSpPr>
        <p:spPr>
          <a:xfrm rot="8710143" flipH="1">
            <a:off x="6697780" y="2500883"/>
            <a:ext cx="409513" cy="81206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463"/>
          </a:p>
        </p:txBody>
      </p:sp>
    </p:spTree>
    <p:extLst>
      <p:ext uri="{BB962C8B-B14F-4D97-AF65-F5344CB8AC3E}">
        <p14:creationId xmlns:p14="http://schemas.microsoft.com/office/powerpoint/2010/main" val="3534679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76558" y="239775"/>
            <a:ext cx="8543925" cy="669171"/>
          </a:xfrm>
        </p:spPr>
        <p:txBody>
          <a:bodyPr>
            <a:normAutofit/>
          </a:bodyPr>
          <a:lstStyle/>
          <a:p>
            <a:r>
              <a:rPr lang="ja-JP" altLang="en-US" sz="2925" dirty="0"/>
              <a:t>⑥この画面になります。</a:t>
            </a:r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64" y="908946"/>
            <a:ext cx="9094123" cy="5417039"/>
          </a:xfrm>
        </p:spPr>
      </p:pic>
    </p:spTree>
    <p:extLst>
      <p:ext uri="{BB962C8B-B14F-4D97-AF65-F5344CB8AC3E}">
        <p14:creationId xmlns:p14="http://schemas.microsoft.com/office/powerpoint/2010/main" val="42949168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84983" y="410793"/>
            <a:ext cx="8977549" cy="99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925" b="1" dirty="0">
                <a:latin typeface="+mj-ea"/>
                <a:ea typeface="+mj-ea"/>
              </a:rPr>
              <a:t>ご本人様確認をさせていただきます。</a:t>
            </a:r>
            <a:endParaRPr lang="en-US" altLang="ja-JP" sz="2925" b="1" dirty="0">
              <a:latin typeface="+mj-ea"/>
              <a:ea typeface="+mj-ea"/>
            </a:endParaRPr>
          </a:p>
          <a:p>
            <a:r>
              <a:rPr lang="ja-JP" altLang="en-US" sz="2925" b="1" dirty="0">
                <a:latin typeface="+mj-ea"/>
                <a:ea typeface="+mj-ea"/>
              </a:rPr>
              <a:t>お手数ですが富里社会体育館窓口へご来館ください。</a:t>
            </a:r>
            <a:endParaRPr lang="en-US" altLang="ja-JP" sz="2925" b="1" dirty="0">
              <a:latin typeface="+mj-ea"/>
              <a:ea typeface="+mj-ea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84983" y="1592654"/>
            <a:ext cx="7927744" cy="2593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925" b="1" dirty="0">
                <a:latin typeface="+mj-ea"/>
                <a:ea typeface="+mj-ea"/>
              </a:rPr>
              <a:t>【</a:t>
            </a:r>
            <a:r>
              <a:rPr lang="ja-JP" altLang="en-US" sz="2925" b="1" dirty="0">
                <a:latin typeface="+mj-ea"/>
                <a:ea typeface="+mj-ea"/>
              </a:rPr>
              <a:t>ご本人確認できるもの</a:t>
            </a:r>
            <a:r>
              <a:rPr lang="en-US" altLang="ja-JP" sz="3250" b="1" dirty="0" smtClean="0">
                <a:latin typeface="+mj-ea"/>
                <a:ea typeface="+mj-ea"/>
              </a:rPr>
              <a:t>】</a:t>
            </a:r>
          </a:p>
          <a:p>
            <a:r>
              <a:rPr lang="ja-JP" altLang="en-US" sz="3250" b="1" dirty="0" smtClean="0">
                <a:latin typeface="+mj-ea"/>
                <a:ea typeface="+mj-ea"/>
              </a:rPr>
              <a:t>顔写真が載った現住所の確認ができる書類</a:t>
            </a:r>
            <a:endParaRPr lang="en-US" altLang="ja-JP" sz="3250" b="1" dirty="0">
              <a:latin typeface="+mj-ea"/>
              <a:ea typeface="+mj-ea"/>
            </a:endParaRPr>
          </a:p>
          <a:p>
            <a:r>
              <a:rPr lang="ja-JP" altLang="en-US" sz="3250" b="1" dirty="0">
                <a:latin typeface="+mj-ea"/>
                <a:ea typeface="+mj-ea"/>
              </a:rPr>
              <a:t>　・運転免許証</a:t>
            </a:r>
            <a:endParaRPr lang="en-US" altLang="ja-JP" sz="3250" b="1" dirty="0">
              <a:latin typeface="+mj-ea"/>
              <a:ea typeface="+mj-ea"/>
            </a:endParaRPr>
          </a:p>
          <a:p>
            <a:r>
              <a:rPr lang="ja-JP" altLang="en-US" sz="3250" b="1" dirty="0">
                <a:latin typeface="+mj-ea"/>
                <a:ea typeface="+mj-ea"/>
              </a:rPr>
              <a:t>　・マイナンバーカード</a:t>
            </a:r>
            <a:endParaRPr lang="en-US" altLang="ja-JP" sz="3250" b="1" dirty="0">
              <a:latin typeface="+mj-ea"/>
              <a:ea typeface="+mj-ea"/>
            </a:endParaRPr>
          </a:p>
          <a:p>
            <a:r>
              <a:rPr lang="ja-JP" altLang="en-US" sz="3250" b="1" dirty="0">
                <a:latin typeface="+mj-ea"/>
                <a:ea typeface="+mj-ea"/>
              </a:rPr>
              <a:t>　・</a:t>
            </a:r>
            <a:r>
              <a:rPr lang="ja-JP" altLang="en-US" sz="3250" b="1" dirty="0" smtClean="0">
                <a:latin typeface="+mj-ea"/>
                <a:ea typeface="+mj-ea"/>
              </a:rPr>
              <a:t>学生証</a:t>
            </a:r>
            <a:r>
              <a:rPr lang="ja-JP" altLang="en-US" sz="3250" b="1" dirty="0">
                <a:latin typeface="+mj-ea"/>
                <a:ea typeface="+mj-ea"/>
              </a:rPr>
              <a:t>　</a:t>
            </a:r>
            <a:r>
              <a:rPr lang="ja-JP" altLang="en-US" sz="3250" b="1" dirty="0" smtClean="0">
                <a:latin typeface="+mj-ea"/>
                <a:ea typeface="+mj-ea"/>
              </a:rPr>
              <a:t>　など</a:t>
            </a:r>
            <a:endParaRPr lang="en-US" altLang="ja-JP" sz="3250" b="1" dirty="0">
              <a:latin typeface="+mj-ea"/>
              <a:ea typeface="+mj-ea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259" y="4951164"/>
            <a:ext cx="2595876" cy="1808277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384983" y="5359014"/>
            <a:ext cx="7611861" cy="99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925" b="1" dirty="0" smtClean="0">
                <a:latin typeface="+mj-ea"/>
                <a:ea typeface="+mj-ea"/>
              </a:rPr>
              <a:t>【</a:t>
            </a:r>
            <a:r>
              <a:rPr lang="ja-JP" altLang="en-US" sz="2925" b="1" dirty="0" smtClean="0">
                <a:latin typeface="+mj-ea"/>
                <a:ea typeface="+mj-ea"/>
              </a:rPr>
              <a:t>利用者登録受付日時</a:t>
            </a:r>
            <a:r>
              <a:rPr lang="en-US" altLang="ja-JP" sz="2925" b="1" dirty="0" smtClean="0">
                <a:latin typeface="+mj-ea"/>
                <a:ea typeface="+mj-ea"/>
              </a:rPr>
              <a:t>】</a:t>
            </a:r>
            <a:endParaRPr lang="en-US" altLang="ja-JP" sz="2925" b="1" dirty="0">
              <a:latin typeface="+mj-ea"/>
              <a:ea typeface="+mj-ea"/>
            </a:endParaRPr>
          </a:p>
          <a:p>
            <a:r>
              <a:rPr lang="ja-JP" altLang="en-US" sz="2925" b="1" dirty="0" smtClean="0">
                <a:latin typeface="+mj-ea"/>
                <a:ea typeface="+mj-ea"/>
              </a:rPr>
              <a:t>休館日を除く平日午前８時</a:t>
            </a:r>
            <a:r>
              <a:rPr lang="ja-JP" altLang="en-US" sz="2925" b="1" dirty="0">
                <a:latin typeface="+mj-ea"/>
                <a:ea typeface="+mj-ea"/>
              </a:rPr>
              <a:t>３０分</a:t>
            </a:r>
            <a:r>
              <a:rPr lang="ja-JP" altLang="en-US" sz="2925" b="1" dirty="0" smtClean="0">
                <a:latin typeface="+mj-ea"/>
                <a:ea typeface="+mj-ea"/>
              </a:rPr>
              <a:t>～午後５時</a:t>
            </a:r>
            <a:endParaRPr lang="en-US" altLang="ja-JP" sz="2925" b="1" dirty="0">
              <a:latin typeface="+mj-ea"/>
              <a:ea typeface="+mj-ea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84983" y="4314306"/>
            <a:ext cx="89775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200" b="1" dirty="0" smtClean="0"/>
              <a:t>※</a:t>
            </a:r>
            <a:r>
              <a:rPr kumimoji="1" lang="ja-JP" altLang="en-US" sz="2200" b="1" dirty="0" smtClean="0"/>
              <a:t>団体で登録した場合は、構成員の住所が記載された名簿等を持参</a:t>
            </a:r>
            <a:endParaRPr kumimoji="1" lang="ja-JP" alt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18525881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1502</TotalTime>
  <Words>359</Words>
  <Application>Microsoft Office PowerPoint</Application>
  <PresentationFormat>A4 210 x 297 mm</PresentationFormat>
  <Paragraphs>33</Paragraphs>
  <Slides>12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19" baseType="lpstr">
      <vt:lpstr>ＭＳ ゴシック</vt:lpstr>
      <vt:lpstr>游ゴシック</vt:lpstr>
      <vt:lpstr>游ゴシック Light</vt:lpstr>
      <vt:lpstr>Arial</vt:lpstr>
      <vt:lpstr>Calibri</vt:lpstr>
      <vt:lpstr>Calibri Light</vt:lpstr>
      <vt:lpstr>Office テーマ</vt:lpstr>
      <vt:lpstr>富里市スポーツ施設予約システム 新規登録マニュアル</vt:lpstr>
      <vt:lpstr>①画面右上の「利用登録」ボタンを押す。</vt:lpstr>
      <vt:lpstr>②利用規約を確認し、同意できる場合は「同意する」、 　同意できない場合は、「同意しない」ボタンを押す。 　※同意しない場合は、利用登録はできません。</vt:lpstr>
      <vt:lpstr>③必須項目を入力し、「確認」ボタンを押す。 　✔が入力必須項目です。</vt:lpstr>
      <vt:lpstr>入力内容に誤りがなければ、「登録」ボタンを押す。</vt:lpstr>
      <vt:lpstr>④下の画面になります。</vt:lpstr>
      <vt:lpstr>⑤メール文内のURLをクリック。</vt:lpstr>
      <vt:lpstr>⑥この画面になります。</vt:lpstr>
      <vt:lpstr>PowerPoint プレゼンテーション</vt:lpstr>
      <vt:lpstr>⑦ご本人様確認後、登録完了のメール及び通知書を確認し、 　「利用者ID」と「仮パスワード」でシステムにログイン。</vt:lpstr>
      <vt:lpstr>「利用者ID」と「仮パスワード」を入力し、 「ログイン」ボタンを押す。</vt:lpstr>
      <vt:lpstr>付与されたパスワードは、仮パスワードです。 新しく設定したいパスワードを入力し、「変更」ボタンを押してください。 以上で、利用者登録の手続きは終了です。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利用者の手引き</dc:title>
  <dc:creator>木村 香澄</dc:creator>
  <cp:lastModifiedBy>木村 香澄</cp:lastModifiedBy>
  <cp:revision>59</cp:revision>
  <cp:lastPrinted>2022-08-17T01:30:47Z</cp:lastPrinted>
  <dcterms:created xsi:type="dcterms:W3CDTF">2022-08-02T06:02:17Z</dcterms:created>
  <dcterms:modified xsi:type="dcterms:W3CDTF">2022-08-31T01:57:47Z</dcterms:modified>
</cp:coreProperties>
</file>